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318" r:id="rId4"/>
    <p:sldId id="312" r:id="rId5"/>
    <p:sldId id="268" r:id="rId6"/>
    <p:sldId id="344" r:id="rId7"/>
    <p:sldId id="345" r:id="rId8"/>
    <p:sldId id="346" r:id="rId9"/>
    <p:sldId id="282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8" r:id="rId20"/>
    <p:sldId id="357" r:id="rId21"/>
    <p:sldId id="28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67" autoAdjust="0"/>
  </p:normalViewPr>
  <p:slideViewPr>
    <p:cSldViewPr snapToGrid="0">
      <p:cViewPr varScale="1">
        <p:scale>
          <a:sx n="58" d="100"/>
          <a:sy n="58" d="100"/>
        </p:scale>
        <p:origin x="11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F67A9-26D5-4535-977E-D26BBAB935E1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BF6F5-DC83-4E12-92E8-A66225F39D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4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99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E11CD-7E61-4104-986A-C7D1C4657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98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E11CD-7E61-4104-986A-C7D1C4657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24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59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494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11CD-7E61-4104-986A-C7D1C4657FF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9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AEC36F-06C5-49BF-85FA-6DD5BE81D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AC3917-E6D1-4E0A-B029-961CD0DEC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ACC98-8B1C-44AB-B5EA-BA8730C4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D1CAAE-C9FC-41A4-92A8-3D654C57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EF921-BA2A-4671-881E-5DCDFC18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B0D1F-10FF-419A-962C-725FBDA5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B91B54-FFC1-4943-916B-FDAC30047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C401A-105B-4740-B00E-1954FE03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15F590-7AF7-424C-9D8B-D13E899D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CB9C3-1B63-402A-ACFC-C81F912B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0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26AEE7-52B1-4E38-A9E4-3BF903F18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6038B1-29B9-4021-B69F-58D2C0CD7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3EDB3B-AD6E-4F33-A169-0BB25FAB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D30F73-1413-4F24-B2F5-BA3A73C4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D05257-FF05-4F72-83B3-259B8F4E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5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9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83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srgbClr val="331433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srgbClr val="331433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rgbClr val="331433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841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012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893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6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BC8AA4-F2DD-4C99-B069-144FC38C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52E694-2521-497A-B5C7-7E038EABB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57D72D-5C23-4B83-A237-977B5BE9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75E23D-FA57-4F29-917A-0EFE408B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E45FB-8EE5-454B-9060-6DF853E0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67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2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72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74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DF97A-1008-4661-B74E-E766ED3F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834373-7711-47FD-BFE1-D820D2D0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D087F-3131-4583-A85E-9F41C983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C37B2D-479B-40DC-8525-B1E3AAAA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F64299-8970-40BD-B24E-DBCF7F82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4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78906-7C80-45BC-9828-C98B995F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816221-51B3-4951-8998-BFC69BB3E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9B4738-B957-49FA-B30A-D6B9A393F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2F1B78-61F8-4B23-BECE-0F2FB445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4110E4-169A-4CE8-9A98-F2DE038D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DB4EE3-515D-4ECA-9B7D-3DA11F4A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1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A7E0A-74D3-4912-AC4C-2DE1B6EE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A883CA-6D6F-4DDD-B223-57501B5F6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1E8611-DCD4-4FA5-A06C-E22A79AFA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2F0F2EF-826A-4408-920F-2D8E23A95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42B8B08-918B-42BC-8684-C362731A3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E8113D-0F5F-423B-B5D8-473F280D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E56CF5-67FC-4729-88EE-BBB96078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2505ED1-72AE-4076-AE61-2931D6E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18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04C9C9-8D47-4F46-B626-5E3CC316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AE65FF-7B4F-4142-BEF9-C64F5346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F2BABE-0C66-45BA-8233-8A0D0C9D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7DB679-9B92-4D52-975A-A7DE6352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8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421FD1-625D-4E13-9FB5-A0D7DD13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C4227B-0ED6-46C9-8726-690D3B5C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176E41-B7FD-48C7-9FDB-63774822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7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5D1F2-4CFD-4A2E-A474-7F7773D9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E9C380-E92D-428F-AD50-45C27A648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56019F-3DAA-45A1-9231-2203C98A3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1B41AB-4DD7-43EB-85C5-03771667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686386-8DB0-4717-B6FF-26BC9B22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02F3-EF97-4E1A-9A26-5A701B16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00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8BAF5-0D05-4DF8-97D2-5EB8737D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BF5476-E9A3-4A63-9780-98DB9D555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5221FD-459A-4BF7-BBF5-4A58185D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42E1F4-5749-4BD0-B4E0-BC673058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46F7C-6419-4B76-8D87-5C317294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58910F-98A2-4CB4-A53D-D73805AC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14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CBB0F6-F30C-44EC-8B61-DE5373A5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FF4A9D-E491-4C6F-BD15-62A1E6E7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5BC4C2-6C71-47A8-8F25-FF94D42CA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420A-822B-4437-A2FD-8594376CCC4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DFAFE0-A9B9-44DE-A240-09F43C682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E5AB88-EC2A-409F-8791-AEA0F3D0D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FC94-1C70-4275-83B7-38F41DA06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75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0102"/>
            </a:gs>
            <a:gs pos="0">
              <a:srgbClr val="331433"/>
            </a:gs>
            <a:gs pos="100000">
              <a:srgbClr val="061C5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598E-1133-4548-9FE0-915161A3608D}" type="datetimeFigureOut">
              <a:rPr lang="zh-CN" altLang="en-US" smtClean="0"/>
              <a:pPr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EFEC-ADBD-4CB6-92E8-EF20253A4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2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" y="0"/>
            <a:ext cx="12183266" cy="685800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5AA5E34E-35AE-4A51-BE78-9B1C5363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3422" y="6099297"/>
            <a:ext cx="1272312" cy="6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400" b="1" i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  <a:sym typeface="楷体_GB2312" pitchFamily="49" charset="-122"/>
              </a:rPr>
              <a:t>REG</a:t>
            </a:r>
          </a:p>
          <a:p>
            <a:endParaRPr lang="zh-CN" altLang="en-US" dirty="0"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7AD94E1F-D18B-42EB-872B-F2C3FF8B2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3423" y="6540345"/>
            <a:ext cx="1232556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050" b="1" i="1" dirty="0" err="1">
                <a:solidFill>
                  <a:srgbClr val="7030A0"/>
                </a:solidFill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  <a:sym typeface="楷体_GB2312" pitchFamily="49" charset="-122"/>
              </a:rPr>
              <a:t>Science&amp;Tech</a:t>
            </a:r>
            <a:endParaRPr lang="en-US" altLang="zh-CN" sz="1050" b="1" i="1" dirty="0">
              <a:solidFill>
                <a:srgbClr val="7030A0"/>
              </a:solidFill>
              <a:latin typeface="Tahoma" panose="020B0604030504040204" pitchFamily="34" charset="0"/>
              <a:ea typeface="黑体" panose="02010609060101010101" pitchFamily="49" charset="-122"/>
              <a:cs typeface="Tahoma" panose="020B0604030504040204" pitchFamily="34" charset="0"/>
              <a:sym typeface="楷体_GB2312" pitchFamily="49" charset="-122"/>
            </a:endParaRPr>
          </a:p>
          <a:p>
            <a:endParaRPr lang="zh-CN" altLang="en-US" dirty="0"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00FC3F56-0951-6B2D-804A-BCD7C4AA05E0}"/>
              </a:ext>
            </a:extLst>
          </p:cNvPr>
          <p:cNvSpPr txBox="1"/>
          <p:nvPr/>
        </p:nvSpPr>
        <p:spPr>
          <a:xfrm>
            <a:off x="3337814" y="1247198"/>
            <a:ext cx="5885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高性能天线专业提供商</a:t>
            </a: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90E0160-EDBD-83B9-D389-F6466DDBB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5620" y="3773978"/>
            <a:ext cx="5581209" cy="611420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广州睿格科技有限公司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23BBFE4-9364-B23F-BFC9-1B164D49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656" y="3670135"/>
            <a:ext cx="1272312" cy="6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400" b="1" i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  <a:sym typeface="楷体_GB2312" pitchFamily="49" charset="-122"/>
              </a:rPr>
              <a:t>REG</a:t>
            </a:r>
          </a:p>
          <a:p>
            <a:endParaRPr lang="zh-CN" altLang="en-US" dirty="0"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4E2600-4722-1773-A844-92A0DAD8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657" y="4111183"/>
            <a:ext cx="1232556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bg1"/>
                </a:solidFill>
                <a:latin typeface="FrutigerNext LT Regular" pitchFamily="2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050" b="1" i="1" dirty="0" err="1">
                <a:solidFill>
                  <a:srgbClr val="7030A0"/>
                </a:solidFill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  <a:sym typeface="楷体_GB2312" pitchFamily="49" charset="-122"/>
              </a:rPr>
              <a:t>Science&amp;Tech</a:t>
            </a:r>
            <a:endParaRPr lang="en-US" altLang="zh-CN" sz="1050" b="1" i="1" dirty="0">
              <a:solidFill>
                <a:srgbClr val="7030A0"/>
              </a:solidFill>
              <a:latin typeface="Tahoma" panose="020B0604030504040204" pitchFamily="34" charset="0"/>
              <a:ea typeface="黑体" panose="02010609060101010101" pitchFamily="49" charset="-122"/>
              <a:cs typeface="Tahoma" panose="020B0604030504040204" pitchFamily="34" charset="0"/>
              <a:sym typeface="楷体_GB2312" pitchFamily="49" charset="-122"/>
            </a:endParaRPr>
          </a:p>
          <a:p>
            <a:endParaRPr lang="zh-CN" altLang="en-US" dirty="0"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2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10E0E40-FD58-40DA-B39E-EA8A45B5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815" y="59242"/>
            <a:ext cx="2728543" cy="4482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天线</a:t>
            </a:r>
          </a:p>
        </p:txBody>
      </p:sp>
      <p:sp>
        <p:nvSpPr>
          <p:cNvPr id="8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ACFECFA0-D23F-49EC-BA7F-5EA750D0A2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1015" y="22235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0E7C464-F546-4C0F-B4A5-9DA8AD4D4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04877"/>
              </p:ext>
            </p:extLst>
          </p:nvPr>
        </p:nvGraphicFramePr>
        <p:xfrm>
          <a:off x="2234815" y="555001"/>
          <a:ext cx="7877183" cy="6196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159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车载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</a:rPr>
                        <a:t>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手持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RG-DSV-RT6DJ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RG-DSH-RT3H100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79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8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(MHz)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上行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1980~2010</a:t>
                      </a:r>
                    </a:p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下行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2170~2200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上行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1980~2010</a:t>
                      </a:r>
                    </a:p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下行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2170~2200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左旋圆极化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左旋圆极化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27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@60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≥3.0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≥3.5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@35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≥1.5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80×36.8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13.3×100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(g)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190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25311864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+mn-cs"/>
                        </a:rPr>
                        <a:t>工作温度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(℃)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932638962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+mn-cs"/>
                        </a:rPr>
                        <a:t>储存温度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(℃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892730476"/>
                  </a:ext>
                </a:extLst>
              </a:tr>
              <a:tr h="34115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+mn-cs"/>
                        </a:rPr>
                        <a:t>相对湿度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95%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95%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551282179"/>
                  </a:ext>
                </a:extLst>
              </a:tr>
            </a:tbl>
          </a:graphicData>
        </a:graphic>
      </p:graphicFrame>
      <p:pic>
        <p:nvPicPr>
          <p:cNvPr id="13" name="图片 12" descr="图片包含 桌子, 室内, 杯子, 蛋糕&#10;&#10;描述已自动生成">
            <a:extLst>
              <a:ext uri="{FF2B5EF4-FFF2-40B4-BE49-F238E27FC236}">
                <a16:creationId xmlns:a16="http://schemas.microsoft.com/office/drawing/2014/main" id="{BF9ADE44-CE63-4A80-9BB1-EC9E78E1E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3" y="1243261"/>
            <a:ext cx="1666334" cy="888101"/>
          </a:xfrm>
          <a:prstGeom prst="rect">
            <a:avLst/>
          </a:prstGeom>
        </p:spPr>
      </p:pic>
      <p:pic>
        <p:nvPicPr>
          <p:cNvPr id="15" name="图片 14" descr="桌子上放着蓝色的球&#10;&#10;中度可信度描述已自动生成">
            <a:extLst>
              <a:ext uri="{FF2B5EF4-FFF2-40B4-BE49-F238E27FC236}">
                <a16:creationId xmlns:a16="http://schemas.microsoft.com/office/drawing/2014/main" id="{CEE1B6E0-095A-42CF-A571-83742F14F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51" y="1243261"/>
            <a:ext cx="1035113" cy="8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B7BF877-B75C-4BEF-BC84-B5C5298B1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89" y="139083"/>
            <a:ext cx="2166312" cy="4888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军用天线</a:t>
            </a:r>
          </a:p>
        </p:txBody>
      </p:sp>
      <p:sp>
        <p:nvSpPr>
          <p:cNvPr id="5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A06822CB-9225-49BF-B6DA-75EEFFB919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159" y="2384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C4EEABE-FF73-4A54-9620-F166C6936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53174"/>
              </p:ext>
            </p:extLst>
          </p:nvPr>
        </p:nvGraphicFramePr>
        <p:xfrm>
          <a:off x="735457" y="715515"/>
          <a:ext cx="10721085" cy="61424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5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34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手持机天线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     手持机天线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    手持机天线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RG-GABJ-R02S2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RG-BDSJ-R02DS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RG-BDSJ-R03DS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1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84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GPS L1, BDS B1/B3 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BD1 L/S, BDS B3 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BD1 L/S, BDS B3 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2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右旋</a:t>
                      </a:r>
                      <a:endParaRPr lang="zh-CN" altLang="en-US" sz="1600" dirty="0"/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BD1 S/</a:t>
                      </a:r>
                      <a:r>
                        <a:rPr lang="en-US" altLang="zh-CN" sz="1600" dirty="0"/>
                        <a:t>B3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</a:t>
                      </a:r>
                      <a:r>
                        <a:rPr lang="zh-CN" altLang="en-US" sz="1600" dirty="0"/>
                        <a:t>；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BD1 L: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左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旋</a:t>
                      </a:r>
                      <a:endParaRPr lang="zh-CN" altLang="en-US" sz="1600" dirty="0"/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BD1 S/</a:t>
                      </a:r>
                      <a:r>
                        <a:rPr lang="en-US" altLang="zh-CN" sz="1600" dirty="0"/>
                        <a:t>B3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</a:t>
                      </a:r>
                      <a:r>
                        <a:rPr lang="zh-CN" altLang="en-US" sz="1600" dirty="0"/>
                        <a:t>；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BD1 L: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左旋</a:t>
                      </a:r>
                      <a:endParaRPr lang="zh-CN" altLang="en-US" sz="1600" dirty="0"/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2.0:1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6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@50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0</a:t>
                      </a:r>
                    </a:p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@50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0</a:t>
                      </a:r>
                    </a:p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601265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轴比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@50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45×45×12.5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62×45×17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20×68x12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(g)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80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85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65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68619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SMP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SMP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+mn-cs"/>
                        </a:rPr>
                        <a:t>工作温度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(℃)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15707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+mn-cs"/>
                        </a:rPr>
                        <a:t>储存温度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(℃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  <a:tr h="15707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+mn-cs"/>
                        </a:rPr>
                        <a:t>相对湿度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95%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95%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95%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85084615"/>
                  </a:ext>
                </a:extLst>
              </a:tr>
            </a:tbl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F3D8EF9A-EE0A-4435-9ADC-1BB8ADE77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99" y="1382158"/>
            <a:ext cx="1417905" cy="8814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650D8D5-7AF4-4095-96BD-807502538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0" y="1394142"/>
            <a:ext cx="1770464" cy="8814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E312B0E-9233-46D0-8454-86EF7AF13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81" y="1394142"/>
            <a:ext cx="2489359" cy="8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2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0A313FA0-3743-46AA-933E-BC2103023D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D4B32B1-FA84-44EF-A4BB-68962220C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26490"/>
              </p:ext>
            </p:extLst>
          </p:nvPr>
        </p:nvGraphicFramePr>
        <p:xfrm>
          <a:off x="-11904" y="463678"/>
          <a:ext cx="12215807" cy="6394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1276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44610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</a:t>
                      </a:r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    全向天线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共形天线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    共形天线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RG-GABJ-R34SH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RG-BDSJ-R33A4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RG-GPSJ-R32A4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RG-GABJ-R37D2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2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1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GPS L1, BDS B1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BDS Bx 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GPS L1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GPS L1, BDS B1/B3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2.0:1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2.0:1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2.0:1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≥-4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32±1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31±1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32±1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35±1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40×60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33×X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122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×75x5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87×21.5x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54336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0067C44-9FCD-4A52-B3AE-B8E58C3F9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04" y="0"/>
            <a:ext cx="2348538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军用天线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A7981ED-D955-42EB-85A0-CF9D2BB93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34" y="1146526"/>
            <a:ext cx="1172364" cy="90715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86AEF7-9159-4633-B452-A2E9F8263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75" y="1146527"/>
            <a:ext cx="1288667" cy="90715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9CDA352-F536-4845-A34E-FAAB22D8A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43" y="1146525"/>
            <a:ext cx="1643731" cy="90715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5D387E6-2211-4E94-B16F-1CD33070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43" y="1166001"/>
            <a:ext cx="658599" cy="88767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C3CF8BF-EB0A-4744-A272-ED5E7E074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8" y="1146524"/>
            <a:ext cx="994484" cy="9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9D466290-DF1D-4DDB-9F8E-7881A6F08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E9A1920-77EF-4E5A-B48F-E262A0B14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06479"/>
              </p:ext>
            </p:extLst>
          </p:nvPr>
        </p:nvGraphicFramePr>
        <p:xfrm>
          <a:off x="-11904" y="463678"/>
          <a:ext cx="12215807" cy="639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051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45079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车载零相位天线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车载北斗收发天线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车载北斗收发天线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车载北斗收发天线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RG-BDSJ-R03D3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RG-GABJ-R04D4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RG-GABJ-R03D4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RG-GABJ-R37D2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05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7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effectLst/>
                        </a:rPr>
                        <a:t>          BD1 L/S, BDS B3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effectLst/>
                        </a:rPr>
                        <a:t> GPSL1, BDS B1/B3, BD1 L/S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effectLst/>
                        </a:rPr>
                        <a:t>  GPSL1, BDS B1/B3, BD1 L/S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effectLst/>
                        </a:rPr>
                        <a:t>GPS L1, BDS B1,BD1 L/S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     B3/S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</a:t>
                      </a:r>
                      <a:r>
                        <a:rPr lang="zh-CN" altLang="en-US" sz="1600" dirty="0"/>
                        <a:t>；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L: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左旋</a:t>
                      </a:r>
                      <a:endParaRPr lang="zh-CN" altLang="en-US" sz="1600" dirty="0"/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 L1/B1/B3/S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</a:t>
                      </a:r>
                      <a:r>
                        <a:rPr lang="zh-CN" altLang="en-US" sz="1600" dirty="0"/>
                        <a:t>；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L: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左旋</a:t>
                      </a:r>
                      <a:endParaRPr lang="zh-CN" altLang="en-US" sz="1600" dirty="0"/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2.0:1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2.0:1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569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     S/B3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@50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≥1.0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L: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@50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≥1.0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L1/B1/B3/S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L: 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@10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@75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≥3.5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L1/B1/B3/S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L: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@10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@70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6.0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L1/B1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    S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: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L: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≥2.0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隔离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@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L 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≥20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≥20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≥20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≥20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659857430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阻抗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(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50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50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50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50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78×18.5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190×120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146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×42.5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×45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5481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MCX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MCX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84F45EA-8720-4A64-B7FB-3A6FCC2F6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04" y="0"/>
            <a:ext cx="2347480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军用天线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E79A640-4E44-4235-9D37-D5484894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45" y="1152000"/>
            <a:ext cx="1085663" cy="9191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0016704-6084-46CB-8BF6-DBC7A699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87" y="1152000"/>
            <a:ext cx="968844" cy="91502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9EC1B42-783E-4FAA-9EAA-8085F5597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92" y="1152000"/>
            <a:ext cx="1743203" cy="9131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516E660-8824-453D-8DD0-593AFD96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66" y="1152000"/>
            <a:ext cx="955575" cy="9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B3DD7ABD-FA4B-41F7-91D0-F08C8BF2B0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CC00E7C-44A9-4F4F-A2F1-1D48E1A1E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81120"/>
              </p:ext>
            </p:extLst>
          </p:nvPr>
        </p:nvGraphicFramePr>
        <p:xfrm>
          <a:off x="-11904" y="463678"/>
          <a:ext cx="12215807" cy="6394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1276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44610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抗干扰天线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   抗干扰天线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北斗一线通天线 </a:t>
                      </a:r>
                      <a:r>
                        <a:rPr lang="en-US" altLang="zh-CN" sz="1600" kern="1200" dirty="0">
                          <a:solidFill>
                            <a:srgbClr val="7030A0"/>
                          </a:solidFill>
                          <a:effectLst/>
                        </a:rPr>
                        <a:t>(5W)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无人机天线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RG-BDSJ-R01A7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RG-BDSJ-R03A8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RG-BDSJ-R32A4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RG-GABJ-R44S2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2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1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BDS B3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BDS B3, BD1 S 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BDS B3, BD1 L/S 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GPS L1, BDS B1/B3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1.8:1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2.0:1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≥1.0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≥-5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40±2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40±2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5.25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LNA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85mA, PA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3A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240×30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180×30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×38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52×42x13.1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54336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SSMA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6C6DEDFB-523D-4BFC-94A2-E87E8B7EA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04" y="0"/>
            <a:ext cx="2347480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军用天线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67F6567-E072-4759-AC7B-83EE7A1D5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01" y="1152000"/>
            <a:ext cx="861076" cy="91934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C6D06A-4D0B-4D7A-9B8A-6A44ADFD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92" y="1136250"/>
            <a:ext cx="1145013" cy="935094"/>
          </a:xfrm>
          <a:prstGeom prst="rect">
            <a:avLst/>
          </a:prstGeom>
        </p:spPr>
      </p:pic>
      <p:pic>
        <p:nvPicPr>
          <p:cNvPr id="26" name="图片 16">
            <a:extLst>
              <a:ext uri="{FF2B5EF4-FFF2-40B4-BE49-F238E27FC236}">
                <a16:creationId xmlns:a16="http://schemas.microsoft.com/office/drawing/2014/main" id="{4F98EDB3-D52D-4AE5-9293-DD7AC2B8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7200" y="1136250"/>
            <a:ext cx="2359698" cy="93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5A96935-5306-49AB-8A69-41F105813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13" y="1143616"/>
            <a:ext cx="1470774" cy="9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80C736A9-5876-4583-9632-5037DFEDB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E1005E1-CF59-4620-BF67-98E9035D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08034"/>
              </p:ext>
            </p:extLst>
          </p:nvPr>
        </p:nvGraphicFramePr>
        <p:xfrm>
          <a:off x="-11904" y="463678"/>
          <a:ext cx="12215807" cy="6394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1276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44610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小型化全频天线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小型化全频天线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小型化全频天线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小型化全频天线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RGCP-002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RGCP-003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RGCP-005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RGCP-006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2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1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≥6.0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85×10+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65×6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85×6+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65×4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61×10+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50×5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61×7+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50×5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54336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B0B6823-98BA-4E6B-9597-333679AD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05" y="0"/>
            <a:ext cx="1917823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新产品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5B191EA-7C04-4A3B-A261-2AC41D0A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152000"/>
            <a:ext cx="911299" cy="9112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BCF0B61-8668-4A82-B5EA-27A567A91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57" y="1145818"/>
            <a:ext cx="930285" cy="9112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ACC57A-957E-42B7-AB01-74B7D5B24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11" y="1145818"/>
            <a:ext cx="981893" cy="9112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F44971C-AC71-488A-BF71-8438E9FC3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644" y="1145818"/>
            <a:ext cx="932248" cy="9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51F90218-0E46-4A95-A2F7-A61B2BEEA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077DF4E-599A-4C0E-849B-220C12F8A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65073"/>
              </p:ext>
            </p:extLst>
          </p:nvPr>
        </p:nvGraphicFramePr>
        <p:xfrm>
          <a:off x="-11904" y="463678"/>
          <a:ext cx="12215807" cy="6394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1276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54753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小型化三星七频天线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小型化三星七频天线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小型化三星七频天线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小型化三星七频天线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RGCP-007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RGCP-xxx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RGCP-008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RGCP-006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366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16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GLONASS L1/L2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GLONASS L1/L2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GLONASS L1/L2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GLONASS L1/L2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75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≥3.5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354753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58×5+42×5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55×7+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45×5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48×6+40×4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41×6+31×4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</a:tbl>
          </a:graphicData>
        </a:graphic>
      </p:graphicFrame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161DC60-62C7-4709-91CE-083EDA164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05" y="0"/>
            <a:ext cx="1961891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新产品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2B06F47-1FF7-4B2C-9B3D-9AA87816C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81" y="1170000"/>
            <a:ext cx="927691" cy="9338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2608AC-C926-44FD-8E87-D4D2D07CF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02" y="1170000"/>
            <a:ext cx="919726" cy="9338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1E5CA7D-15CE-44E3-905F-AD4F547C6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81" y="1170960"/>
            <a:ext cx="739385" cy="9329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13A7064-E696-4B85-96FC-83E42D040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23" y="1169999"/>
            <a:ext cx="587932" cy="9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9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E2F6DFCB-1AE2-985C-828C-FC056C7447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C953756-647A-33A7-B5B8-4357F665D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53018"/>
              </p:ext>
            </p:extLst>
          </p:nvPr>
        </p:nvGraphicFramePr>
        <p:xfrm>
          <a:off x="-11904" y="463678"/>
          <a:ext cx="12215807" cy="6394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1276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44610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小型化全频天线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小型化全频天线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小型化全频天线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小型化全频天线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RGCP-002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RGCP-003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RGCP-005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RGCP-006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2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1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≥6.0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85×10+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65×6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85×6+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65×4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61×10+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50×5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61×7+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50×5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54336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A57AF52-C3BB-CDF5-5569-8DC70379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05" y="0"/>
            <a:ext cx="1917823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新产品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6D3508-91F3-0280-D839-7BD6EF4C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152000"/>
            <a:ext cx="911299" cy="9112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45FF17-1E28-4103-F30F-6C822F13C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57" y="1145818"/>
            <a:ext cx="930285" cy="911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40D258-811B-5E7A-4A56-B9D63BD5C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11" y="1145818"/>
            <a:ext cx="981893" cy="9112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92DAF2-AAAC-8C7B-9258-CDFC114A0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644" y="1145818"/>
            <a:ext cx="932248" cy="9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0F23D51D-2BBB-886F-6E67-5065F9D29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081238B-05DF-7FD9-B4B4-D3A92E4B9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5184"/>
              </p:ext>
            </p:extLst>
          </p:nvPr>
        </p:nvGraphicFramePr>
        <p:xfrm>
          <a:off x="-11904" y="463678"/>
          <a:ext cx="12215807" cy="6394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1276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44610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单板全频天线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单板全频天线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 单板全频天线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单板全频天线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RG-10510KGR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RG-9010GWKGR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RG-9510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RG-8510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2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1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全频段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&amp;4G&amp;WiFi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      全频段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&amp;4G&amp;WiFi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  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105×10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 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90×10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 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95×10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   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85×10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54336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F6F145D-59E9-C299-3EB5-62C77EE8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05" y="0"/>
            <a:ext cx="1917823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新产品</a:t>
            </a:r>
          </a:p>
        </p:txBody>
      </p:sp>
      <p:pic>
        <p:nvPicPr>
          <p:cNvPr id="1026" name="imagerId28">
            <a:extLst>
              <a:ext uri="{FF2B5EF4-FFF2-40B4-BE49-F238E27FC236}">
                <a16:creationId xmlns:a16="http://schemas.microsoft.com/office/drawing/2014/main" id="{0150B7E5-C158-3D2C-88E0-AC8D640C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17" y="1149925"/>
            <a:ext cx="889190" cy="8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rId29">
            <a:extLst>
              <a:ext uri="{FF2B5EF4-FFF2-40B4-BE49-F238E27FC236}">
                <a16:creationId xmlns:a16="http://schemas.microsoft.com/office/drawing/2014/main" id="{E7A73C63-8636-B275-5771-8EFB275E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6" y="1149925"/>
            <a:ext cx="889191" cy="8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rId34">
            <a:extLst>
              <a:ext uri="{FF2B5EF4-FFF2-40B4-BE49-F238E27FC236}">
                <a16:creationId xmlns:a16="http://schemas.microsoft.com/office/drawing/2014/main" id="{D8677479-439B-EF78-50B3-4B6C84E90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96" y="1149925"/>
            <a:ext cx="903091" cy="8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rId33">
            <a:extLst>
              <a:ext uri="{FF2B5EF4-FFF2-40B4-BE49-F238E27FC236}">
                <a16:creationId xmlns:a16="http://schemas.microsoft.com/office/drawing/2014/main" id="{898A929C-CCC1-8F42-582E-8A688104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62" y="1149925"/>
            <a:ext cx="946062" cy="8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1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50DF5410-2890-91E1-6325-E1E46F50EA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A0B9DB28-6B48-2790-1EA2-2E8FD4CC9E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99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6FA8E803-519B-2B0C-5B6B-85A68874D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1053"/>
              </p:ext>
            </p:extLst>
          </p:nvPr>
        </p:nvGraphicFramePr>
        <p:xfrm>
          <a:off x="-11904" y="463678"/>
          <a:ext cx="12215807" cy="6394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1276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44610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单板全频天线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单板全频天线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 单板全频天线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  单板全频天线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RG-7610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RG-7009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RG-6010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RG-4808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2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1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全频段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4.5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≥-3.5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76×76×10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70×70×8.5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60×60×10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48×48×8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54336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9E78881C-2B43-D02D-3C1B-BDC378DB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05" y="0"/>
            <a:ext cx="1917823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新产品</a:t>
            </a:r>
          </a:p>
        </p:txBody>
      </p:sp>
      <p:pic>
        <p:nvPicPr>
          <p:cNvPr id="2050" name="imagerId31">
            <a:extLst>
              <a:ext uri="{FF2B5EF4-FFF2-40B4-BE49-F238E27FC236}">
                <a16:creationId xmlns:a16="http://schemas.microsoft.com/office/drawing/2014/main" id="{9835389C-EFC0-7DAA-59B1-87410DE6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0" y="1166136"/>
            <a:ext cx="901793" cy="8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rId32">
            <a:extLst>
              <a:ext uri="{FF2B5EF4-FFF2-40B4-BE49-F238E27FC236}">
                <a16:creationId xmlns:a16="http://schemas.microsoft.com/office/drawing/2014/main" id="{5753DCD4-8CA4-626E-788B-BDE81ADE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80" y="1166135"/>
            <a:ext cx="899037" cy="8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rId36">
            <a:extLst>
              <a:ext uri="{FF2B5EF4-FFF2-40B4-BE49-F238E27FC236}">
                <a16:creationId xmlns:a16="http://schemas.microsoft.com/office/drawing/2014/main" id="{8052EDDC-DA77-26F1-EB59-F920EFE2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30" y="1166135"/>
            <a:ext cx="953832" cy="8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rId39">
            <a:extLst>
              <a:ext uri="{FF2B5EF4-FFF2-40B4-BE49-F238E27FC236}">
                <a16:creationId xmlns:a16="http://schemas.microsoft.com/office/drawing/2014/main" id="{68733FC6-209E-8E51-554E-90BF42B3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99" y="1166135"/>
            <a:ext cx="1017871" cy="8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0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9A7A9A94-D2FA-4ADF-B382-A534A9D49A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1302" y="3152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原创设计师QQ69613753    _4">
            <a:extLst>
              <a:ext uri="{FF2B5EF4-FFF2-40B4-BE49-F238E27FC236}">
                <a16:creationId xmlns:a16="http://schemas.microsoft.com/office/drawing/2014/main" id="{431F1E75-F8D7-E6B2-FEAD-E2B0FDFF5442}"/>
              </a:ext>
            </a:extLst>
          </p:cNvPr>
          <p:cNvCxnSpPr>
            <a:cxnSpLocks/>
          </p:cNvCxnSpPr>
          <p:nvPr/>
        </p:nvCxnSpPr>
        <p:spPr>
          <a:xfrm flipH="1">
            <a:off x="467515" y="904548"/>
            <a:ext cx="3894996" cy="0"/>
          </a:xfrm>
          <a:prstGeom prst="line">
            <a:avLst/>
          </a:prstGeom>
          <a:gradFill>
            <a:gsLst>
              <a:gs pos="100000">
                <a:schemeClr val="bg1">
                  <a:alpha val="13000"/>
                </a:schemeClr>
              </a:gs>
              <a:gs pos="0">
                <a:schemeClr val="bg1">
                  <a:alpha val="0"/>
                </a:schemeClr>
              </a:gs>
            </a:gsLst>
            <a:lin ang="16800000" scaled="0"/>
          </a:gradFill>
          <a:ln w="19050"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文本框 24">
            <a:extLst>
              <a:ext uri="{FF2B5EF4-FFF2-40B4-BE49-F238E27FC236}">
                <a16:creationId xmlns:a16="http://schemas.microsoft.com/office/drawing/2014/main" id="{6AAC1A7D-A677-91F9-0E11-73604E216BA2}"/>
              </a:ext>
            </a:extLst>
          </p:cNvPr>
          <p:cNvSpPr txBox="1"/>
          <p:nvPr/>
        </p:nvSpPr>
        <p:spPr>
          <a:xfrm>
            <a:off x="663225" y="348592"/>
            <a:ext cx="185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公司概况</a:t>
            </a:r>
          </a:p>
        </p:txBody>
      </p:sp>
      <p:sp>
        <p:nvSpPr>
          <p:cNvPr id="6" name="内容占位符 6">
            <a:extLst>
              <a:ext uri="{FF2B5EF4-FFF2-40B4-BE49-F238E27FC236}">
                <a16:creationId xmlns:a16="http://schemas.microsoft.com/office/drawing/2014/main" id="{9D5896E4-F108-E099-7A01-AB7FD2A8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82" y="1639957"/>
            <a:ext cx="10565954" cy="42937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zh-CN" altLang="en-US" sz="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4970" indent="-394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注册地址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：广州市黄埔区东众路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42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号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栋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301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rbel" panose="020B0503020204020204" pitchFamily="34" charset="0"/>
            </a:endParaRPr>
          </a:p>
          <a:p>
            <a:pPr marL="394970" indent="-394970">
              <a:lnSpc>
                <a:spcPct val="150000"/>
              </a:lnSpc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企业定位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rbel" panose="020B0503020204020204" pitchFamily="34" charset="0"/>
              </a:rPr>
              <a:t>：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卫星导航及卫星通信应用领域的创新技术企业，专业研发卫星导航及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94970" indent="-39497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卫星 通信天线。产品涵盖卫星通信三大主要方向即卫星物联网、卫星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94970" indent="-39497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移动通信和卫星宽带互联网。公司团队在卫星产业有十余年的技术积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94970" indent="-39497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累，参与过天通一号卫星移动通信天线、军用宽带广播天线以及各种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94970" indent="-39497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卫星端站天线的研发。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rbel" panose="020B0503020204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19B689-DFC5-8BC4-B124-12B5853BD4B4}"/>
              </a:ext>
            </a:extLst>
          </p:cNvPr>
          <p:cNvSpPr/>
          <p:nvPr/>
        </p:nvSpPr>
        <p:spPr>
          <a:xfrm>
            <a:off x="673264" y="1133343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广州睿格科技有限公司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3266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26950" y="1511372"/>
            <a:ext cx="6073877" cy="1069631"/>
            <a:chOff x="738960" y="2627616"/>
            <a:chExt cx="6598920" cy="1069631"/>
          </a:xfrm>
        </p:grpSpPr>
        <p:sp>
          <p:nvSpPr>
            <p:cNvPr id="5" name="文本框 4"/>
            <p:cNvSpPr txBox="1"/>
            <p:nvPr/>
          </p:nvSpPr>
          <p:spPr>
            <a:xfrm>
              <a:off x="971550" y="2627616"/>
              <a:ext cx="3510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i="1" spc="3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方正兰亭细黑_GBK_M" panose="02010600010101010101" pitchFamily="2" charset="2"/>
                </a:rPr>
                <a:t>感谢观看</a:t>
              </a:r>
            </a:p>
          </p:txBody>
        </p:sp>
        <p:cxnSp>
          <p:nvCxnSpPr>
            <p:cNvPr id="6" name="原创设计师QQ69613753    _4"/>
            <p:cNvCxnSpPr/>
            <p:nvPr/>
          </p:nvCxnSpPr>
          <p:spPr>
            <a:xfrm>
              <a:off x="738960" y="3697247"/>
              <a:ext cx="6598920" cy="0"/>
            </a:xfrm>
            <a:prstGeom prst="line">
              <a:avLst/>
            </a:prstGeom>
            <a:ln w="25400">
              <a:gradFill>
                <a:gsLst>
                  <a:gs pos="71000">
                    <a:srgbClr val="B6C6DD"/>
                  </a:gs>
                  <a:gs pos="0">
                    <a:schemeClr val="bg1">
                      <a:alpha val="0"/>
                    </a:schemeClr>
                  </a:gs>
                  <a:gs pos="100000">
                    <a:srgbClr val="425C8F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46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9A7A9A94-D2FA-4ADF-B382-A534A9D49A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9433" y="21304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内容占位符 2">
            <a:extLst>
              <a:ext uri="{FF2B5EF4-FFF2-40B4-BE49-F238E27FC236}">
                <a16:creationId xmlns:a16="http://schemas.microsoft.com/office/drawing/2014/main" id="{AF400CE3-9787-4A40-9144-09A24615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483" y="0"/>
            <a:ext cx="1995421" cy="46166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授时天线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3848070-4301-4E84-AD1F-2B904B005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19045"/>
              </p:ext>
            </p:extLst>
          </p:nvPr>
        </p:nvGraphicFramePr>
        <p:xfrm>
          <a:off x="-10274" y="667751"/>
          <a:ext cx="12202274" cy="61902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3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8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108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</a:t>
                      </a:r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产品名称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D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系列授时天线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</a:rPr>
                        <a:t>              </a:t>
                      </a:r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L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系列授时天线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</a:rPr>
                        <a:t>               </a:t>
                      </a:r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S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系列授时天线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RG-GGB-R42SD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RG-GGB-R42SL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RG-GGB-R41SS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742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8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 BDS B1 / GLONASS L1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 BDS B1 / GLONASS L1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 BDS B1 / GLONASS L1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829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右旋圆极化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821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  @30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38±2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38±2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38±2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4610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114×116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110×103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82.3×99.6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42938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N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型母头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N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型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或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TNC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N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型母头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1020D548-EEFC-4B93-9AB5-32D508AE253B}"/>
              </a:ext>
            </a:extLst>
          </p:cNvPr>
          <p:cNvSpPr txBox="1"/>
          <p:nvPr/>
        </p:nvSpPr>
        <p:spPr>
          <a:xfrm>
            <a:off x="174661" y="30822"/>
            <a:ext cx="168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1" u="sng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</a:p>
        </p:txBody>
      </p:sp>
      <p:pic>
        <p:nvPicPr>
          <p:cNvPr id="5" name="图片 4" descr="图片包含 凳子, 大, 绿色, 街道&#10;&#10;描述已自动生成">
            <a:extLst>
              <a:ext uri="{FF2B5EF4-FFF2-40B4-BE49-F238E27FC236}">
                <a16:creationId xmlns:a16="http://schemas.microsoft.com/office/drawing/2014/main" id="{1EAB16E7-6F01-4C03-A4B2-D3B181B63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80" y="1368000"/>
            <a:ext cx="879653" cy="898945"/>
          </a:xfrm>
          <a:prstGeom prst="rect">
            <a:avLst/>
          </a:prstGeom>
        </p:spPr>
      </p:pic>
      <p:pic>
        <p:nvPicPr>
          <p:cNvPr id="6" name="图片 5" descr="图片包含 室内, 机械, 小, 水槽&#10;&#10;描述已自动生成">
            <a:extLst>
              <a:ext uri="{FF2B5EF4-FFF2-40B4-BE49-F238E27FC236}">
                <a16:creationId xmlns:a16="http://schemas.microsoft.com/office/drawing/2014/main" id="{CC21C56E-34F9-4CA2-9C00-72589E883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16" y="1368000"/>
            <a:ext cx="1060100" cy="898945"/>
          </a:xfrm>
          <a:prstGeom prst="rect">
            <a:avLst/>
          </a:prstGeom>
        </p:spPr>
      </p:pic>
      <p:pic>
        <p:nvPicPr>
          <p:cNvPr id="8" name="图片 7" descr="图片包含 室内, 灯光, 刷子&#10;&#10;描述已自动生成">
            <a:extLst>
              <a:ext uri="{FF2B5EF4-FFF2-40B4-BE49-F238E27FC236}">
                <a16:creationId xmlns:a16="http://schemas.microsoft.com/office/drawing/2014/main" id="{05571432-8ABA-4154-9569-A9A9850FD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92" y="1368000"/>
            <a:ext cx="921981" cy="8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612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661ECE49-5A5D-4754-B787-745C0173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2555913" cy="48422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测量测绘天线</a:t>
            </a:r>
          </a:p>
        </p:txBody>
      </p:sp>
      <p:sp>
        <p:nvSpPr>
          <p:cNvPr id="29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3428662E-35D6-4235-A004-0137D66B23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9703" y="19881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CA2EDE98-6EC9-417D-B289-928C72D45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71409"/>
              </p:ext>
            </p:extLst>
          </p:nvPr>
        </p:nvGraphicFramePr>
        <p:xfrm>
          <a:off x="0" y="484226"/>
          <a:ext cx="12192000" cy="6428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7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9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1002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68961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通用型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小型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全频段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船载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RG-GGB-R45QT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RG-GGB-R45QS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RG-GNSS-R46Q2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RG-GGB-R45QC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1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84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GLONASS L1/L2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GLONASS L1/L2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L1/L2/L5,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GLONASS L1/L2, Galileo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L1/L2, BDS B1/B2/B3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GLONASS L1/L2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2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6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≥6.0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≥5.5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40±2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40±2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40±2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40±2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3.3~18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3.3~18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3.3~18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3.3~18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206451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190×66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145×58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165×68.8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189×52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pic>
        <p:nvPicPr>
          <p:cNvPr id="3" name="图片 2" descr="图片包含 家具, 室内, 桌子, 小&#10;&#10;描述已自动生成">
            <a:extLst>
              <a:ext uri="{FF2B5EF4-FFF2-40B4-BE49-F238E27FC236}">
                <a16:creationId xmlns:a16="http://schemas.microsoft.com/office/drawing/2014/main" id="{F52092CC-7504-478E-84E5-A9FB2D53A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48" y="1166956"/>
            <a:ext cx="1160054" cy="904097"/>
          </a:xfrm>
          <a:prstGeom prst="rect">
            <a:avLst/>
          </a:prstGeom>
        </p:spPr>
      </p:pic>
      <p:pic>
        <p:nvPicPr>
          <p:cNvPr id="5" name="图片 4" descr="图片包含 室内, 家具, 桌子, 小&#10;&#10;描述已自动生成">
            <a:extLst>
              <a:ext uri="{FF2B5EF4-FFF2-40B4-BE49-F238E27FC236}">
                <a16:creationId xmlns:a16="http://schemas.microsoft.com/office/drawing/2014/main" id="{D52C4729-51D5-4943-866E-728A45F3A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35" y="1177974"/>
            <a:ext cx="1042506" cy="893080"/>
          </a:xfrm>
          <a:prstGeom prst="rect">
            <a:avLst/>
          </a:prstGeom>
        </p:spPr>
      </p:pic>
      <p:pic>
        <p:nvPicPr>
          <p:cNvPr id="7" name="图片 6" descr="图片包含 室内, 桌子, 家具, 灯&#10;&#10;描述已自动生成">
            <a:extLst>
              <a:ext uri="{FF2B5EF4-FFF2-40B4-BE49-F238E27FC236}">
                <a16:creationId xmlns:a16="http://schemas.microsoft.com/office/drawing/2014/main" id="{7273CF8E-2EC2-443B-B0B2-99F2278B0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11" y="1166956"/>
            <a:ext cx="770970" cy="924710"/>
          </a:xfrm>
          <a:prstGeom prst="rect">
            <a:avLst/>
          </a:prstGeom>
        </p:spPr>
      </p:pic>
      <p:pic>
        <p:nvPicPr>
          <p:cNvPr id="9" name="图片 8" descr="墙上的镜子&#10;&#10;中度可信度描述已自动生成">
            <a:extLst>
              <a:ext uri="{FF2B5EF4-FFF2-40B4-BE49-F238E27FC236}">
                <a16:creationId xmlns:a16="http://schemas.microsoft.com/office/drawing/2014/main" id="{EE394E8A-3CBA-48F3-BD77-0C0CEFA4C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116" y="1177974"/>
            <a:ext cx="908566" cy="8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0F52E82-3E8D-49CB-8F8F-BCB59CEF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3550"/>
            <a:ext cx="2280492" cy="47722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扼流圈天线</a:t>
            </a:r>
          </a:p>
        </p:txBody>
      </p:sp>
      <p:sp>
        <p:nvSpPr>
          <p:cNvPr id="9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D220657B-CEEF-4C28-B449-DF2E64B689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8551" y="20116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926E148-AD4A-49D7-8E86-DE1CA6586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502408"/>
              </p:ext>
            </p:extLst>
          </p:nvPr>
        </p:nvGraphicFramePr>
        <p:xfrm>
          <a:off x="0" y="463678"/>
          <a:ext cx="12192000" cy="6449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7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3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681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     3D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扼流圈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      2D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扼流圈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小型扼流圈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RG-CORS-R50Q3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RG-CORS-R50Q2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RG-CORS-R50QM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1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84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GPS L1/L2/L5,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GLONASS L1/L2, Galileo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GPS L1/L2/L5,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GLONASS L1/L2, Galileo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GPS L1/L2/L5,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GLONASS L1/L2, Galileo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2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右旋圆极化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6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≥7.0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≥0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≥7.0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≥0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≥6.5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≥-1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    1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  1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   1.5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50±2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50±2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 50±2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3.3~18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3.3~18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3.3~18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206451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60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380×304.2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322×266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185×148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15707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pic>
        <p:nvPicPr>
          <p:cNvPr id="16" name="图片 15" descr="黑色的头盔&#10;&#10;低可信度描述已自动生成">
            <a:extLst>
              <a:ext uri="{FF2B5EF4-FFF2-40B4-BE49-F238E27FC236}">
                <a16:creationId xmlns:a16="http://schemas.microsoft.com/office/drawing/2014/main" id="{9C522D8F-1814-4A4D-AACF-9FAEC2B8C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74" y="1192876"/>
            <a:ext cx="788877" cy="871554"/>
          </a:xfrm>
          <a:prstGeom prst="rect">
            <a:avLst/>
          </a:prstGeom>
        </p:spPr>
      </p:pic>
      <p:pic>
        <p:nvPicPr>
          <p:cNvPr id="18" name="图片 17" descr="图片包含 桌子, 小, 光盘, 游戏机&#10;&#10;描述已自动生成">
            <a:extLst>
              <a:ext uri="{FF2B5EF4-FFF2-40B4-BE49-F238E27FC236}">
                <a16:creationId xmlns:a16="http://schemas.microsoft.com/office/drawing/2014/main" id="{21A2688D-D76C-4FC6-9478-A5F754A99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37" y="1176868"/>
            <a:ext cx="928408" cy="878893"/>
          </a:xfrm>
          <a:prstGeom prst="rect">
            <a:avLst/>
          </a:prstGeom>
        </p:spPr>
      </p:pic>
      <p:pic>
        <p:nvPicPr>
          <p:cNvPr id="20" name="图片 19" descr="桌子上的头盔&#10;&#10;低可信度描述已自动生成">
            <a:extLst>
              <a:ext uri="{FF2B5EF4-FFF2-40B4-BE49-F238E27FC236}">
                <a16:creationId xmlns:a16="http://schemas.microsoft.com/office/drawing/2014/main" id="{F5924A7F-E115-4470-BE82-653515BA3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31" y="1180529"/>
            <a:ext cx="1044611" cy="8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6708210-6AA7-408A-8724-894EAE01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6102"/>
            <a:ext cx="2242242" cy="4636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航空天线</a:t>
            </a:r>
          </a:p>
        </p:txBody>
      </p:sp>
      <p:sp>
        <p:nvSpPr>
          <p:cNvPr id="5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1C224811-4CF0-4482-A38E-F93E2915A9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5896" y="20230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4B38267-EB0D-489D-8399-8CC81AAF1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59084"/>
              </p:ext>
            </p:extLst>
          </p:nvPr>
        </p:nvGraphicFramePr>
        <p:xfrm>
          <a:off x="-23807" y="364525"/>
          <a:ext cx="12215807" cy="66152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1276">
                  <a:extLst>
                    <a:ext uri="{9D8B030D-6E8A-4147-A177-3AD203B41FA5}">
                      <a16:colId xmlns:a16="http://schemas.microsoft.com/office/drawing/2014/main" val="1393141820"/>
                    </a:ext>
                  </a:extLst>
                </a:gridCol>
              </a:tblGrid>
              <a:tr h="346868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圆形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</a:rPr>
                        <a:t> 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方形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轻型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小型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RG-GNSS-R43QC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RG-GNSS-R43QS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RG-GGB-R42D2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RG-GGB-R42DS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34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GLONASS L1/L2, Galileo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GLONASS L1/L2, Galileo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GLONASS L1/L2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L1/L2, BDS B1/B2/B3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GLONASS L1/L2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右旋圆极化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134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39±2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39±2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38±2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38±2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50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89×25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120×76.8×23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90×25.9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87×21.5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346868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TNC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pic>
        <p:nvPicPr>
          <p:cNvPr id="3" name="图片 2" descr="图片包含 物体, 室内&#10;&#10;描述已自动生成">
            <a:extLst>
              <a:ext uri="{FF2B5EF4-FFF2-40B4-BE49-F238E27FC236}">
                <a16:creationId xmlns:a16="http://schemas.microsoft.com/office/drawing/2014/main" id="{296AADBD-C544-4674-A6CD-667ABDD5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0" y="1062985"/>
            <a:ext cx="1039727" cy="888244"/>
          </a:xfrm>
          <a:prstGeom prst="rect">
            <a:avLst/>
          </a:prstGeom>
        </p:spPr>
      </p:pic>
      <p:pic>
        <p:nvPicPr>
          <p:cNvPr id="8" name="图片 7" descr="图片包含 游戏机&#10;&#10;描述已自动生成">
            <a:extLst>
              <a:ext uri="{FF2B5EF4-FFF2-40B4-BE49-F238E27FC236}">
                <a16:creationId xmlns:a16="http://schemas.microsoft.com/office/drawing/2014/main" id="{F8AE498C-A146-4326-948B-2EF2690F8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76" y="1062985"/>
            <a:ext cx="1249095" cy="888245"/>
          </a:xfrm>
          <a:prstGeom prst="rect">
            <a:avLst/>
          </a:prstGeom>
        </p:spPr>
      </p:pic>
      <p:pic>
        <p:nvPicPr>
          <p:cNvPr id="7" name="图片 6" descr="图片包含 游戏机, 帽子&#10;&#10;描述已自动生成">
            <a:extLst>
              <a:ext uri="{FF2B5EF4-FFF2-40B4-BE49-F238E27FC236}">
                <a16:creationId xmlns:a16="http://schemas.microsoft.com/office/drawing/2014/main" id="{BB0E795B-3D33-444E-885A-F6DDC0972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38" y="1051968"/>
            <a:ext cx="1287452" cy="886442"/>
          </a:xfrm>
          <a:prstGeom prst="rect">
            <a:avLst/>
          </a:prstGeom>
        </p:spPr>
      </p:pic>
      <p:pic>
        <p:nvPicPr>
          <p:cNvPr id="9" name="图片 8" descr="图片包含 小, 桌子, 盘子, 蓝色&#10;&#10;描述已自动生成">
            <a:extLst>
              <a:ext uri="{FF2B5EF4-FFF2-40B4-BE49-F238E27FC236}">
                <a16:creationId xmlns:a16="http://schemas.microsoft.com/office/drawing/2014/main" id="{B260EB4C-FC9B-47E5-B6E7-8A9320CF1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29" y="1062985"/>
            <a:ext cx="1188794" cy="8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430832A-FE26-4D7C-96FD-712908F3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43" y="-44067"/>
            <a:ext cx="2997810" cy="43570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四臂螺旋天线</a:t>
            </a:r>
          </a:p>
        </p:txBody>
      </p:sp>
      <p:sp>
        <p:nvSpPr>
          <p:cNvPr id="7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4DD32490-5C57-4E7A-8CF6-D5C3ADD9C7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6517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373B71C-D9BD-4921-B872-F4AB18646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93578"/>
              </p:ext>
            </p:extLst>
          </p:nvPr>
        </p:nvGraphicFramePr>
        <p:xfrm>
          <a:off x="926814" y="463678"/>
          <a:ext cx="10338372" cy="6394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34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</a:rPr>
                        <a:t>  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外置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外置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内置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RG-GNSS-R42QH40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RG-GGB-R40QH28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RG-GNSS-R41QH33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1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84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L1/L2/L5,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GLONASS L1/L2, Galileo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GLONASS L1/L2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L1/L2/L5,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GLONASS L1/L2, Galileo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2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6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≥-2.5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38±2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38±2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38±2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206451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40×75.2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27.5×57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44×31.7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15707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MCX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pic>
        <p:nvPicPr>
          <p:cNvPr id="14" name="图片 13" descr="图片包含 游戏机&#10;&#10;描述已自动生成">
            <a:extLst>
              <a:ext uri="{FF2B5EF4-FFF2-40B4-BE49-F238E27FC236}">
                <a16:creationId xmlns:a16="http://schemas.microsoft.com/office/drawing/2014/main" id="{940EB124-75F2-402F-B5C4-E165949BB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86" y="1139313"/>
            <a:ext cx="843281" cy="866072"/>
          </a:xfrm>
          <a:prstGeom prst="rect">
            <a:avLst/>
          </a:prstGeom>
        </p:spPr>
      </p:pic>
      <p:pic>
        <p:nvPicPr>
          <p:cNvPr id="16" name="图片 15" descr="卡通人物&#10;&#10;中度可信度描述已自动生成">
            <a:extLst>
              <a:ext uri="{FF2B5EF4-FFF2-40B4-BE49-F238E27FC236}">
                <a16:creationId xmlns:a16="http://schemas.microsoft.com/office/drawing/2014/main" id="{793A18DF-8996-4192-B18C-DD631045C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43" y="1139313"/>
            <a:ext cx="1048407" cy="889000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>
            <a:extLst>
              <a:ext uri="{FF2B5EF4-FFF2-40B4-BE49-F238E27FC236}">
                <a16:creationId xmlns:a16="http://schemas.microsoft.com/office/drawing/2014/main" id="{0302D712-4B91-4056-ABA9-C9E6C2B56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26" y="1139313"/>
            <a:ext cx="876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7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2CECD3B2-9F0A-42FC-84A7-385E3F16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90" y="-20548"/>
            <a:ext cx="2876764" cy="40011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手持机天线</a:t>
            </a:r>
          </a:p>
        </p:txBody>
      </p:sp>
      <p:sp>
        <p:nvSpPr>
          <p:cNvPr id="17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989AA415-6E47-4792-83ED-63D764A0F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2547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A2F95B1-5468-47D1-8E0B-C5320236F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0450"/>
              </p:ext>
            </p:extLst>
          </p:nvPr>
        </p:nvGraphicFramePr>
        <p:xfrm>
          <a:off x="2042843" y="463678"/>
          <a:ext cx="7875478" cy="6394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934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内置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 外置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RG-GGB-R38DH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RG-GNSS-R40QH25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1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84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GPS L1/L2,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GLONASS L1/L2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GPS L1/L2/L5,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GLONASS L1/L2, Galileo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2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6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35±2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38±2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206451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40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78×69.3×16.8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25×107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15707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MCX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, MMCX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SMA Male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pic>
        <p:nvPicPr>
          <p:cNvPr id="4" name="图片 3" descr="图片包含 游戏机&#10;&#10;描述已自动生成">
            <a:extLst>
              <a:ext uri="{FF2B5EF4-FFF2-40B4-BE49-F238E27FC236}">
                <a16:creationId xmlns:a16="http://schemas.microsoft.com/office/drawing/2014/main" id="{461C28B8-60AB-45BA-8958-739FA13B3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78" y="1127304"/>
            <a:ext cx="1079115" cy="877215"/>
          </a:xfrm>
          <a:prstGeom prst="rect">
            <a:avLst/>
          </a:prstGeom>
        </p:spPr>
      </p:pic>
      <p:pic>
        <p:nvPicPr>
          <p:cNvPr id="8" name="图片 7" descr="图片包含 游戏机, 灯光, 街道&#10;&#10;描述已自动生成">
            <a:extLst>
              <a:ext uri="{FF2B5EF4-FFF2-40B4-BE49-F238E27FC236}">
                <a16:creationId xmlns:a16="http://schemas.microsoft.com/office/drawing/2014/main" id="{D8B29AD0-CD08-4771-9EE9-6F9C3C98E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73" y="1127304"/>
            <a:ext cx="858748" cy="8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1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3B67BD3-548F-43BE-83C7-C5B0BDC7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319" y="-44067"/>
            <a:ext cx="3289710" cy="44202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0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高精度车载天线</a:t>
            </a:r>
          </a:p>
        </p:txBody>
      </p:sp>
      <p:sp>
        <p:nvSpPr>
          <p:cNvPr id="7" name="AutoShape 6" descr="https://timgsa.baidu.com/timg?image&amp;quality=80&amp;size=b9999_10000&amp;sec=1532599462509&amp;di=5e9917563f6502f257fe9ad9fe40c8dc&amp;imgtype=0&amp;src=http%3A%2F%2Fwww.aero.cn%2Fuploads%2Fallimg%2F160919%2F339_160919102656_1.png">
            <a:extLst>
              <a:ext uri="{FF2B5EF4-FFF2-40B4-BE49-F238E27FC236}">
                <a16:creationId xmlns:a16="http://schemas.microsoft.com/office/drawing/2014/main" id="{05C02CEA-E299-47A1-8CA4-EA6F68DB35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2547" y="21322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D85557B-7726-4123-A2A2-B8CECC823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1896"/>
              </p:ext>
            </p:extLst>
          </p:nvPr>
        </p:nvGraphicFramePr>
        <p:xfrm>
          <a:off x="2042843" y="463678"/>
          <a:ext cx="7875478" cy="6394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934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7030A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产品名称</a:t>
                      </a:r>
                      <a:endParaRPr lang="zh-CN" altLang="en-US" sz="1600" dirty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</a:t>
                      </a:r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圆形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方形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型号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RG-GNSS-R34DV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RG-GGB-R33DV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12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外观</a:t>
                      </a:r>
                      <a:endParaRPr lang="zh-CN" altLang="en-US" sz="18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84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频段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GPS L1/L2/L5, BDS B1/B2/B3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GLONASS L1/L2, Galileo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GPS L1/L5, BDS B1/B2 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GLONASS L1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方向图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 半球形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2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极化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右旋圆极化</a:t>
                      </a: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右旋圆极化</a:t>
                      </a: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 驻波比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altLang="zh-CN" sz="1600" dirty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1.5:1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67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dBi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@90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≥3.5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</a:rPr>
                        <a:t>          @20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°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仰角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≥-3.5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733091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轴比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@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顶点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3347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相位中心误差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(mm) 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478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低噪放增益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30±2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30±2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700521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噪声系数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(dB)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1.5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08441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工作电压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(V)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3.3~7.0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316379062"/>
                  </a:ext>
                </a:extLst>
              </a:tr>
              <a:tr h="206451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工作电流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(mA)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  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＜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35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163004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(mm)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φ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72×20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55×60x23.1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3677914728"/>
                  </a:ext>
                </a:extLst>
              </a:tr>
              <a:tr h="15707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         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射频连接器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</a:rPr>
                        <a:t>                SMA 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母头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 marT="45721" marB="45721" anchor="ctr"/>
                </a:tc>
                <a:extLst>
                  <a:ext uri="{0D108BD9-81ED-4DB2-BD59-A6C34878D82A}">
                    <a16:rowId xmlns:a16="http://schemas.microsoft.com/office/drawing/2014/main" val="2457072023"/>
                  </a:ext>
                </a:extLst>
              </a:tr>
            </a:tbl>
          </a:graphicData>
        </a:graphic>
      </p:graphicFrame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29E01342-01C6-41A8-8D61-75A30195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10" y="1129307"/>
            <a:ext cx="1374481" cy="879667"/>
          </a:xfrm>
          <a:prstGeom prst="rect">
            <a:avLst/>
          </a:prstGeom>
        </p:spPr>
      </p:pic>
      <p:pic>
        <p:nvPicPr>
          <p:cNvPr id="13" name="图片 12" descr="黑色的游戏机&#10;&#10;低可信度描述已自动生成">
            <a:extLst>
              <a:ext uri="{FF2B5EF4-FFF2-40B4-BE49-F238E27FC236}">
                <a16:creationId xmlns:a16="http://schemas.microsoft.com/office/drawing/2014/main" id="{7B5EAF45-936F-4DC6-A04F-0BA50C8AE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45" y="1129307"/>
            <a:ext cx="1064213" cy="8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1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4790</Words>
  <Application>Microsoft Office PowerPoint</Application>
  <PresentationFormat>宽屏</PresentationFormat>
  <Paragraphs>1263</Paragraphs>
  <Slides>20</Slides>
  <Notes>6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FrutigerNext LT Regular</vt:lpstr>
      <vt:lpstr>Microsoft YaHei Light</vt:lpstr>
      <vt:lpstr>Microsoft YaHei UI Light</vt:lpstr>
      <vt:lpstr>等线</vt:lpstr>
      <vt:lpstr>等线 Light</vt:lpstr>
      <vt:lpstr>楷体</vt:lpstr>
      <vt:lpstr>微软雅黑</vt:lpstr>
      <vt:lpstr>Arial</vt:lpstr>
      <vt:lpstr>Calibri</vt:lpstr>
      <vt:lpstr>Tahoma</vt:lpstr>
      <vt:lpstr>Office 主题​​</vt:lpstr>
      <vt:lpstr>第一PPT，www.1ppt.com</vt:lpstr>
      <vt:lpstr>广州睿格科技有限公司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成都联昇科技有限公司商业计划书</dc:title>
  <dc:creator>user</dc:creator>
  <cp:lastModifiedBy>LENOVO</cp:lastModifiedBy>
  <cp:revision>1329</cp:revision>
  <dcterms:created xsi:type="dcterms:W3CDTF">2018-07-26T00:58:48Z</dcterms:created>
  <dcterms:modified xsi:type="dcterms:W3CDTF">2023-08-11T14:58:00Z</dcterms:modified>
</cp:coreProperties>
</file>